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9" r:id="rId2"/>
    <p:sldId id="349" r:id="rId3"/>
    <p:sldId id="447" r:id="rId4"/>
    <p:sldId id="389" r:id="rId5"/>
    <p:sldId id="448" r:id="rId6"/>
    <p:sldId id="390" r:id="rId7"/>
    <p:sldId id="449" r:id="rId8"/>
    <p:sldId id="391" r:id="rId9"/>
    <p:sldId id="450" r:id="rId10"/>
    <p:sldId id="452" r:id="rId11"/>
    <p:sldId id="453" r:id="rId12"/>
    <p:sldId id="451" r:id="rId13"/>
    <p:sldId id="455" r:id="rId14"/>
    <p:sldId id="461" r:id="rId15"/>
    <p:sldId id="463" r:id="rId16"/>
    <p:sldId id="464" r:id="rId17"/>
    <p:sldId id="465" r:id="rId18"/>
    <p:sldId id="460" r:id="rId19"/>
    <p:sldId id="428" r:id="rId20"/>
    <p:sldId id="386" r:id="rId21"/>
    <p:sldId id="36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cott Yeager" initials="DS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5F86"/>
    <a:srgbClr val="1D5A6A"/>
    <a:srgbClr val="0C0B0B"/>
    <a:srgbClr val="006600"/>
    <a:srgbClr val="330099"/>
    <a:srgbClr val="3300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4" autoAdjust="0"/>
    <p:restoredTop sz="88288" autoAdjust="0"/>
  </p:normalViewPr>
  <p:slideViewPr>
    <p:cSldViewPr>
      <p:cViewPr>
        <p:scale>
          <a:sx n="100" d="100"/>
          <a:sy n="100" d="100"/>
        </p:scale>
        <p:origin x="-552" y="-80"/>
      </p:cViewPr>
      <p:guideLst>
        <p:guide orient="horz" pos="144"/>
        <p:guide pos="1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8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EFA8-7C0C-5647-9AD2-E104A0867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9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6EF8D-A8CC-954D-8913-052A910947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0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1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6167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2E755760-801E-B94C-BD4D-729510EB6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1D5A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573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rgbClr val="595959"/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rgbClr val="595959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1219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864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990600"/>
          </a:xfrm>
        </p:spPr>
        <p:txBody>
          <a:bodyPr/>
          <a:lstStyle>
            <a:lvl1pPr algn="ctr">
              <a:defRPr sz="2800" b="1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D67E1A-4BA0-514E-98CC-8046D09F432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8006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3528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2016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914400" y="1903413"/>
            <a:ext cx="7467600" cy="1587"/>
          </a:xfrm>
          <a:prstGeom prst="line">
            <a:avLst/>
          </a:prstGeom>
          <a:ln>
            <a:solidFill>
              <a:srgbClr val="1D5A6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6096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5F86"/>
                </a:solidFill>
                <a:latin typeface="Century Gothic"/>
                <a:ea typeface="ヒラギノ角ゴ Pro W3" pitchFamily="-112" charset="-128"/>
                <a:cs typeface="Century Gothic"/>
              </a:rPr>
              <a:t>State Mathematics Transfer Inventory Guide Webinar</a:t>
            </a:r>
            <a:endParaRPr lang="en-US" sz="4000" b="1" dirty="0">
              <a:solidFill>
                <a:srgbClr val="005F86"/>
              </a:solidFill>
              <a:latin typeface="Century Gothic"/>
              <a:ea typeface="ヒラギノ角ゴ Pro W3" pitchFamily="-112" charset="-128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905" y="3544669"/>
            <a:ext cx="37279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C0B0B"/>
                </a:solidFill>
                <a:latin typeface="Cambria Math"/>
                <a:cs typeface="Cambria Math"/>
              </a:rPr>
              <a:t>a</a:t>
            </a:r>
            <a:r>
              <a:rPr lang="en-US" sz="1600" dirty="0" smtClean="0">
                <a:solidFill>
                  <a:srgbClr val="0C0B0B"/>
                </a:solidFill>
                <a:latin typeface="Cambria Math"/>
                <a:cs typeface="Cambria Math"/>
              </a:rPr>
              <a:t> Charles </a:t>
            </a:r>
            <a:r>
              <a:rPr lang="en-US" sz="1600" dirty="0">
                <a:solidFill>
                  <a:srgbClr val="0C0B0B"/>
                </a:solidFill>
                <a:latin typeface="Cambria Math"/>
                <a:cs typeface="Cambria Math"/>
              </a:rPr>
              <a:t>A. Dana </a:t>
            </a:r>
            <a:r>
              <a:rPr lang="en-US" sz="1600" dirty="0" smtClean="0">
                <a:solidFill>
                  <a:srgbClr val="0C0B0B"/>
                </a:solidFill>
                <a:latin typeface="Cambria Math"/>
                <a:cs typeface="Cambria Math"/>
              </a:rPr>
              <a:t>Center </a:t>
            </a:r>
            <a:br>
              <a:rPr lang="en-US" sz="1600" dirty="0" smtClean="0">
                <a:solidFill>
                  <a:srgbClr val="0C0B0B"/>
                </a:solidFill>
                <a:latin typeface="Cambria Math"/>
                <a:cs typeface="Cambria Math"/>
              </a:rPr>
            </a:br>
            <a:r>
              <a:rPr lang="en-US" sz="1600" dirty="0" smtClean="0">
                <a:solidFill>
                  <a:srgbClr val="0C0B0B"/>
                </a:solidFill>
                <a:latin typeface="Cambria Math"/>
                <a:cs typeface="Cambria Math"/>
              </a:rPr>
              <a:t>higher </a:t>
            </a:r>
            <a:r>
              <a:rPr lang="en-US" sz="1600" dirty="0">
                <a:solidFill>
                  <a:srgbClr val="0C0B0B"/>
                </a:solidFill>
                <a:latin typeface="Cambria Math"/>
                <a:cs typeface="Cambria Math"/>
              </a:rPr>
              <a:t>education </a:t>
            </a:r>
            <a:r>
              <a:rPr lang="en-US" sz="1600" dirty="0" smtClean="0">
                <a:solidFill>
                  <a:srgbClr val="0C0B0B"/>
                </a:solidFill>
                <a:latin typeface="Cambria Math"/>
                <a:cs typeface="Cambria Math"/>
              </a:rPr>
              <a:t>initiative</a:t>
            </a:r>
            <a:endParaRPr lang="en-US" sz="1600" dirty="0">
              <a:solidFill>
                <a:srgbClr val="0C0B0B"/>
              </a:solidFill>
              <a:latin typeface="Cambria Math"/>
              <a:cs typeface="Cambria Math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32039"/>
            <a:ext cx="9173732" cy="6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64327"/>
            <a:ext cx="3429000" cy="1783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ambria"/>
                <a:cs typeface="Cambria"/>
              </a:rPr>
              <a:t>2016</a:t>
            </a:r>
            <a:endParaRPr lang="en-US" sz="1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Creating </a:t>
            </a:r>
            <a:r>
              <a:rPr lang="en-US" sz="2600" b="1" dirty="0">
                <a:solidFill>
                  <a:srgbClr val="005F86"/>
                </a:solidFill>
                <a:latin typeface="Century Gothic"/>
                <a:cs typeface="Century Gothic"/>
              </a:rPr>
              <a:t>a Statewide Mathematics Transfer Inventory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Screen Shot 2016-03-17 at 3.3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025"/>
            <a:ext cx="9144000" cy="50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Creating </a:t>
            </a:r>
            <a:r>
              <a:rPr lang="en-US" sz="2600" b="1" dirty="0">
                <a:solidFill>
                  <a:srgbClr val="005F86"/>
                </a:solidFill>
                <a:latin typeface="Century Gothic"/>
                <a:cs typeface="Century Gothic"/>
              </a:rPr>
              <a:t>a Statewide Mathematics Transfer Inventory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292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Create or customize a spreadsheet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Determine data collection responsibilities and collect data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Ensure accuracy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Resources – Where do I find them?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71600"/>
            <a:ext cx="3505200" cy="3962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302C24"/>
                </a:solidFill>
                <a:latin typeface="Cambria"/>
                <a:cs typeface="Cambria"/>
              </a:rPr>
              <a:t>Resources can be found on the </a:t>
            </a:r>
            <a:r>
              <a:rPr lang="en-US" sz="2200" dirty="0" smtClean="0">
                <a:solidFill>
                  <a:srgbClr val="302C24"/>
                </a:solidFill>
                <a:latin typeface="Cambria"/>
                <a:cs typeface="Cambria"/>
              </a:rPr>
              <a:t>Dana Center website, Policy Resources </a:t>
            </a:r>
            <a:r>
              <a:rPr lang="en-US" sz="2200" dirty="0" smtClean="0">
                <a:solidFill>
                  <a:srgbClr val="302C24"/>
                </a:solidFill>
                <a:latin typeface="Cambria"/>
                <a:cs typeface="Cambria"/>
                <a:sym typeface="Wingdings"/>
              </a:rPr>
              <a:t> </a:t>
            </a:r>
            <a:r>
              <a:rPr lang="en-US" sz="2200" dirty="0" smtClean="0">
                <a:solidFill>
                  <a:srgbClr val="005F86"/>
                </a:solidFill>
                <a:latin typeface="Cambria"/>
                <a:cs typeface="Cambria"/>
                <a:sym typeface="Wingdings"/>
              </a:rPr>
              <a:t>Credit Transfer</a:t>
            </a:r>
            <a:endParaRPr lang="en-US" sz="2000" dirty="0" smtClean="0">
              <a:solidFill>
                <a:srgbClr val="005F86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5169493" cy="44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Lessons Learned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creen Shot 2015-10-28 at 9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5A6A"/>
                </a:solidFill>
              </a:rPr>
              <a:t>Lessons Learned</a:t>
            </a:r>
            <a:endParaRPr lang="en-US" b="1" dirty="0">
              <a:solidFill>
                <a:srgbClr val="1D5A6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creen Shot 2015-10-28 at 9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4357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715000" y="1447800"/>
            <a:ext cx="3505200" cy="3429000"/>
          </a:xfrm>
          <a:prstGeom prst="wedgeRectCallout">
            <a:avLst>
              <a:gd name="adj1" fmla="val -62953"/>
              <a:gd name="adj2" fmla="val 123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Use standard courses that transfer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Develop clear program maps and articulate preferred courses for each major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892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5A6A"/>
                </a:solidFill>
              </a:rPr>
              <a:t>Lessons Learned</a:t>
            </a:r>
            <a:endParaRPr lang="en-US" b="1" dirty="0">
              <a:solidFill>
                <a:srgbClr val="1D5A6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reen Shot 2015-10-28 at 9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43578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743200" y="1752600"/>
            <a:ext cx="4343400" cy="3124200"/>
          </a:xfrm>
          <a:prstGeom prst="wedgeRectCallout">
            <a:avLst>
              <a:gd name="adj1" fmla="val 60631"/>
              <a:gd name="adj2" fmla="val -22074"/>
            </a:avLst>
          </a:prstGeom>
          <a:solidFill>
            <a:srgbClr val="8CAEB4"/>
          </a:solidFill>
          <a:ln>
            <a:solidFill>
              <a:srgbClr val="4C6F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Understand what peer institutions are doing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Share data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Compare progress to accelerate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058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5A6A"/>
                </a:solidFill>
              </a:rPr>
              <a:t>Lessons Learned</a:t>
            </a:r>
            <a:endParaRPr lang="en-US" b="1" dirty="0">
              <a:solidFill>
                <a:srgbClr val="1D5A6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creen Shot 2015-10-28 at 9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5A6A"/>
                </a:solidFill>
              </a:rPr>
              <a:t>State Applicability Frameworks: Texas</a:t>
            </a:r>
            <a:endParaRPr lang="en-US" b="1" dirty="0">
              <a:solidFill>
                <a:srgbClr val="1D5A6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Screen Shot 2016-03-15 at 12.0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903766"/>
            <a:ext cx="4406399" cy="5649434"/>
          </a:xfrm>
          <a:prstGeom prst="rect">
            <a:avLst/>
          </a:prstGeom>
          <a:ln>
            <a:solidFill>
              <a:srgbClr val="4C6F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09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Timeline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524000"/>
            <a:ext cx="6324600" cy="3200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Estimated completion time: 4 weeks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20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LS0093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226466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Q &amp; A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ctagon 2"/>
          <p:cNvSpPr/>
          <p:nvPr/>
        </p:nvSpPr>
        <p:spPr bwMode="auto">
          <a:xfrm>
            <a:off x="2819400" y="1905000"/>
            <a:ext cx="3581400" cy="3352800"/>
          </a:xfrm>
          <a:prstGeom prst="octagon">
            <a:avLst/>
          </a:prstGeom>
          <a:solidFill>
            <a:srgbClr val="005F8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/>
                <a:ea typeface="ヒラギノ角ゴ Pro W3" pitchFamily="-110" charset="-128"/>
                <a:cs typeface="Cambria"/>
              </a:rPr>
              <a:t>Questions?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FFFF"/>
              </a:solidFill>
              <a:latin typeface="Cambria"/>
              <a:ea typeface="ヒラギノ角ゴ Pro W3" pitchFamily="-110" charset="-128"/>
              <a:cs typeface="Cambri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/>
                <a:ea typeface="ヒラギノ角ゴ Pro W3" pitchFamily="-110" charset="-128"/>
                <a:cs typeface="Cambria"/>
              </a:rPr>
              <a:t>Comments?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mbria"/>
              <a:ea typeface="ヒラギノ角ゴ Pro W3" pitchFamily="-110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799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Welcome!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3200" y="1219200"/>
            <a:ext cx="6019800" cy="21336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Cambria"/>
                <a:cs typeface="Cambria"/>
              </a:rPr>
              <a:t>Agenda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Overview of the State Mathematics Transfer Inventory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Resources available to help develop an inventory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Lessons from the field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Timeline and due dates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200" dirty="0" smtClean="0">
              <a:solidFill>
                <a:srgbClr val="302C2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latin typeface="Century Gothic"/>
                <a:cs typeface="Century Gothic"/>
              </a:rPr>
              <a:pPr/>
              <a:t>2</a:t>
            </a:fld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3" name="Picture 2" descr="Jenna Cullinane_headshot_web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212471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343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Jenna Cullinane, Ph.D. </a:t>
            </a:r>
            <a:br>
              <a:rPr lang="en-US" sz="1600" dirty="0" smtClean="0">
                <a:latin typeface="Cambria"/>
                <a:cs typeface="Cambria"/>
              </a:rPr>
            </a:br>
            <a:r>
              <a:rPr lang="en-US" sz="1600" dirty="0" smtClean="0">
                <a:latin typeface="Cambria"/>
                <a:cs typeface="Cambria"/>
              </a:rPr>
              <a:t>Strategic Policy Lead</a:t>
            </a:r>
            <a:br>
              <a:rPr lang="en-US" sz="1600" dirty="0" smtClean="0">
                <a:latin typeface="Cambria"/>
                <a:cs typeface="Cambria"/>
              </a:rPr>
            </a:br>
            <a:r>
              <a:rPr lang="en-US" sz="1600" dirty="0" smtClean="0">
                <a:latin typeface="Cambria"/>
                <a:cs typeface="Cambria"/>
              </a:rPr>
              <a:t>Higher Education</a:t>
            </a:r>
            <a:endParaRPr lang="en-US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5234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Contact Information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General information about the Dana Center:  </a:t>
            </a:r>
            <a:r>
              <a:rPr lang="en-US" b="1" dirty="0">
                <a:solidFill>
                  <a:srgbClr val="005F86"/>
                </a:solidFill>
                <a:latin typeface="Cambria"/>
                <a:cs typeface="Cambria"/>
              </a:rPr>
              <a:t>www.utdanacenter.org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Higher </a:t>
            </a:r>
            <a:r>
              <a:rPr lang="en-US" dirty="0">
                <a:solidFill>
                  <a:srgbClr val="302C24"/>
                </a:solidFill>
                <a:latin typeface="Cambria"/>
                <a:cs typeface="Cambria"/>
              </a:rPr>
              <a:t>Education work: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302C24"/>
                </a:solidFill>
                <a:latin typeface="Cambria"/>
                <a:cs typeface="Cambria"/>
              </a:rPr>
              <a:t> </a:t>
            </a:r>
            <a:r>
              <a:rPr lang="en-US" b="1" dirty="0" smtClean="0">
                <a:solidFill>
                  <a:srgbClr val="302C24"/>
                </a:solidFill>
                <a:latin typeface="Cambria"/>
                <a:cs typeface="Cambria"/>
              </a:rPr>
              <a:t>   </a:t>
            </a:r>
            <a:r>
              <a:rPr lang="en-US" b="1" dirty="0" smtClean="0">
                <a:solidFill>
                  <a:srgbClr val="005F86"/>
                </a:solidFill>
                <a:latin typeface="Cambria"/>
                <a:cs typeface="Cambria"/>
              </a:rPr>
              <a:t>www.utdanacenter.org</a:t>
            </a:r>
            <a:r>
              <a:rPr lang="en-US" b="1" dirty="0">
                <a:solidFill>
                  <a:srgbClr val="005F86"/>
                </a:solidFill>
                <a:latin typeface="Cambria"/>
                <a:cs typeface="Cambria"/>
              </a:rPr>
              <a:t>/higher-education/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Presenter contact: </a:t>
            </a:r>
            <a:r>
              <a:rPr lang="en-US" b="1" dirty="0">
                <a:solidFill>
                  <a:srgbClr val="005F86"/>
                </a:solidFill>
                <a:latin typeface="Cambria"/>
                <a:cs typeface="Cambria"/>
              </a:rPr>
              <a:t>jenna.cullinane@austin.utexas.edu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To receive monthly updates about the NMP, contact us at </a:t>
            </a:r>
            <a:r>
              <a:rPr lang="en-US" b="1" dirty="0" smtClean="0">
                <a:solidFill>
                  <a:srgbClr val="005F86"/>
                </a:solidFill>
                <a:latin typeface="Cambria"/>
                <a:cs typeface="Cambria"/>
              </a:rPr>
              <a:t>mathways</a:t>
            </a:r>
            <a:r>
              <a:rPr lang="en-US" b="1" dirty="0">
                <a:solidFill>
                  <a:srgbClr val="005F86"/>
                </a:solidFill>
                <a:latin typeface="Cambria"/>
                <a:cs typeface="Cambria"/>
              </a:rPr>
              <a:t>@austin.utexas.edu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9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About the Dana Center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DC-seal-with-wordmark-and-UR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2"/>
          <a:stretch/>
        </p:blipFill>
        <p:spPr>
          <a:xfrm>
            <a:off x="455613" y="1066800"/>
            <a:ext cx="1828800" cy="1905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4413" y="1219200"/>
            <a:ext cx="65547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spcAft>
                <a:spcPts val="600"/>
              </a:spcAft>
              <a:buNone/>
            </a:pPr>
            <a:r>
              <a:rPr lang="en-US" sz="2200" dirty="0" smtClean="0">
                <a:latin typeface="Cambria"/>
                <a:cs typeface="Cambria"/>
              </a:rPr>
              <a:t>The </a:t>
            </a:r>
            <a:r>
              <a:rPr lang="en-US" sz="2200" b="1" dirty="0" smtClean="0">
                <a:latin typeface="Cambria"/>
                <a:cs typeface="Cambria"/>
              </a:rPr>
              <a:t>Charles A. Dana Center </a:t>
            </a:r>
            <a:r>
              <a:rPr lang="en-US" sz="2200" dirty="0" smtClean="0">
                <a:latin typeface="Cambria"/>
                <a:cs typeface="Cambria"/>
              </a:rPr>
              <a:t>at The University of Texas at Austin works with our nation’s education systems to ensure that every student leaves school prepared for success in postsecondary education and the contemporary workplace.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95600"/>
            <a:ext cx="81534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spcAft>
                <a:spcPts val="900"/>
              </a:spcAft>
              <a:buNone/>
            </a:pPr>
            <a:r>
              <a:rPr lang="en-US" sz="2200" dirty="0" smtClean="0">
                <a:latin typeface="Cambria"/>
                <a:cs typeface="Cambria"/>
              </a:rPr>
              <a:t>Our work, based on research and two decades of experience, focuses on K–16 mathematics and science education with an emphasis on strategies for improving student engagement, motivation, persistence, and achievement. </a:t>
            </a:r>
          </a:p>
          <a:p>
            <a:pPr marL="0">
              <a:spcAft>
                <a:spcPts val="600"/>
              </a:spcAft>
              <a:buNone/>
            </a:pPr>
            <a:r>
              <a:rPr lang="en-US" sz="2200" dirty="0" smtClean="0">
                <a:latin typeface="Cambria"/>
                <a:cs typeface="Cambria"/>
              </a:rPr>
              <a:t>We develop innovative curricula, tools, protocols, and instructional supports and deliver powerful instructional and leadership development.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Why?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Which math courses are currently offered at our institutions?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Which courses transfer?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Which courses are required for the same degree programs across institutions?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6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Why?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Goal: Create a one-stop resource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to assess transfer and applicability challenges in your state, </a:t>
            </a:r>
            <a:endParaRPr lang="en-US" dirty="0">
              <a:solidFill>
                <a:srgbClr val="302C24"/>
              </a:solidFill>
              <a:latin typeface="Cambria"/>
              <a:cs typeface="Cambri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to inform decisions about aligning mathematics requirements with programs of study,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rgbClr val="302C24"/>
                </a:solidFill>
                <a:latin typeface="Cambria"/>
                <a:cs typeface="Cambria"/>
              </a:rPr>
              <a:t>t</a:t>
            </a: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o compare requirements across institutions, and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to inform advisors and transfer students.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29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Overview: State Mathematics Transfer Inventory</a:t>
            </a:r>
            <a:endParaRPr lang="en-US" sz="29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Statewide resource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Lists institutions, programs of study, and math requirements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Sample Inventory: Texas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 descr="Screen Shot 2016-03-14 at 3.16.5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2" r="-6092"/>
          <a:stretch>
            <a:fillRect/>
          </a:stretch>
        </p:blipFill>
        <p:spPr>
          <a:ln w="38100" cmpd="sng">
            <a:solidFill>
              <a:srgbClr val="4C6F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63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Sample Inventory: Arkansas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 descr="Screen Shot 2016-03-14 at 3.15.1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8" r="-10608"/>
          <a:stretch>
            <a:fillRect/>
          </a:stretch>
        </p:blipFill>
        <p:spPr>
          <a:ln w="38100"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4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5F86"/>
                </a:solidFill>
                <a:latin typeface="Century Gothic"/>
                <a:cs typeface="Century Gothic"/>
              </a:rPr>
              <a:t>Resources</a:t>
            </a:r>
            <a:endParaRPr lang="en-US" sz="3200" b="1" dirty="0">
              <a:solidFill>
                <a:srgbClr val="005F86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 smtClean="0">
                <a:solidFill>
                  <a:srgbClr val="302C24"/>
                </a:solidFill>
                <a:latin typeface="Cambria"/>
                <a:cs typeface="Cambria"/>
              </a:rPr>
              <a:t>Creating a Statewide Mathematics Transfer Inventory</a:t>
            </a:r>
            <a:r>
              <a:rPr lang="en-US" sz="2400" b="1" dirty="0" smtClean="0">
                <a:solidFill>
                  <a:srgbClr val="302C24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– a step-by-step guide to develop your own inventory.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 smtClean="0">
                <a:solidFill>
                  <a:srgbClr val="302C24"/>
                </a:solidFill>
                <a:latin typeface="Cambria"/>
                <a:cs typeface="Cambria"/>
              </a:rPr>
              <a:t>Texas Mathematics Pathways Transfer Inventory</a:t>
            </a:r>
            <a:r>
              <a:rPr lang="en-US" sz="2400" b="1" dirty="0" smtClean="0">
                <a:solidFill>
                  <a:srgbClr val="302C24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– an Excel version of the Texas inventory with a sample template for your use.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 smtClean="0">
                <a:solidFill>
                  <a:srgbClr val="302C24"/>
                </a:solidFill>
                <a:latin typeface="Cambria"/>
                <a:cs typeface="Cambria"/>
              </a:rPr>
              <a:t>Arkansas Math Requirements Spreadsheet</a:t>
            </a:r>
            <a:r>
              <a:rPr lang="en-US" sz="2400" i="1" dirty="0" smtClean="0">
                <a:solidFill>
                  <a:srgbClr val="302C24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rgbClr val="302C24"/>
                </a:solidFill>
                <a:latin typeface="Cambria"/>
                <a:cs typeface="Cambria"/>
              </a:rPr>
              <a:t>– an Excel version of the Arkansas inventory</a:t>
            </a:r>
            <a:r>
              <a:rPr lang="en-US" sz="2400" i="1" dirty="0" smtClean="0">
                <a:solidFill>
                  <a:srgbClr val="302C24"/>
                </a:solidFill>
                <a:latin typeface="Cambria"/>
                <a:cs typeface="Cambria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Creating a Statewide Mathematics Transfer Inventory </a:t>
            </a:r>
            <a:endParaRPr lang="en-US" sz="26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Determine your statewide priorities and parameters for data collection</a:t>
            </a:r>
          </a:p>
          <a:p>
            <a:pPr marL="857250" lvl="1" indent="-457200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Which institutions?</a:t>
            </a:r>
          </a:p>
          <a:p>
            <a:pPr marL="857250" lvl="1" indent="-457200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Which programs?</a:t>
            </a:r>
          </a:p>
          <a:p>
            <a:pPr marL="857250" lvl="1" indent="-457200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02C24"/>
                </a:solidFill>
                <a:latin typeface="Cambria"/>
                <a:cs typeface="Cambria"/>
              </a:rPr>
              <a:t>What math course information? 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solidFill>
                <a:srgbClr val="302C24"/>
              </a:solidFill>
              <a:latin typeface="Cambria"/>
              <a:cs typeface="Cambria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600" dirty="0" smtClean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26030</TotalTime>
  <Words>494</Words>
  <Application>Microsoft Macintosh PowerPoint</Application>
  <PresentationFormat>On-screen Show (4:3)</PresentationFormat>
  <Paragraphs>113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PowerPoint Presentation</vt:lpstr>
      <vt:lpstr>Welcome!</vt:lpstr>
      <vt:lpstr>Why?</vt:lpstr>
      <vt:lpstr>Why?</vt:lpstr>
      <vt:lpstr>Overview: State Mathematics Transfer Inventory</vt:lpstr>
      <vt:lpstr>Sample Inventory: Texas</vt:lpstr>
      <vt:lpstr>Sample Inventory: Arkansas</vt:lpstr>
      <vt:lpstr>Resources</vt:lpstr>
      <vt:lpstr>Creating a Statewide Mathematics Transfer Inventory </vt:lpstr>
      <vt:lpstr>Creating a Statewide Mathematics Transfer Inventory </vt:lpstr>
      <vt:lpstr>Creating a Statewide Mathematics Transfer Inventory </vt:lpstr>
      <vt:lpstr>Resources – Where do I find them?</vt:lpstr>
      <vt:lpstr>Lessons Learned</vt:lpstr>
      <vt:lpstr>Lessons Learned</vt:lpstr>
      <vt:lpstr>Lessons Learned</vt:lpstr>
      <vt:lpstr>Lessons Learned</vt:lpstr>
      <vt:lpstr>State Applicability Frameworks: Texas</vt:lpstr>
      <vt:lpstr>Timeline</vt:lpstr>
      <vt:lpstr>Q &amp; A</vt:lpstr>
      <vt:lpstr>Contact Information</vt:lpstr>
      <vt:lpstr>About the Dana Center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A. Dana Center</dc:creator>
  <cp:lastModifiedBy>Heather Ortiz</cp:lastModifiedBy>
  <cp:revision>373</cp:revision>
  <cp:lastPrinted>2016-01-20T13:07:18Z</cp:lastPrinted>
  <dcterms:created xsi:type="dcterms:W3CDTF">2013-01-09T19:03:25Z</dcterms:created>
  <dcterms:modified xsi:type="dcterms:W3CDTF">2016-03-25T19:55:03Z</dcterms:modified>
</cp:coreProperties>
</file>